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Garamond" panose="02020404030301010803" pitchFamily="18" charset="0"/>
      <p:regular r:id="rId13"/>
      <p:bold r:id="rId14"/>
      <p:italic r:id="rId15"/>
    </p:embeddedFont>
    <p:embeddedFont>
      <p:font typeface="Rubik" panose="020B0604020202020204" charset="-79"/>
      <p:regular r:id="rId16"/>
      <p:bold r:id="rId17"/>
      <p:italic r:id="rId18"/>
      <p:boldItalic r:id="rId19"/>
    </p:embeddedFont>
    <p:embeddedFont>
      <p:font typeface="Rubik Light" panose="020B0604020202020204" charset="-79"/>
      <p:regular r:id="rId20"/>
      <p:bold r:id="rId21"/>
      <p:italic r:id="rId22"/>
      <p:boldItalic r:id="rId23"/>
    </p:embeddedFont>
    <p:embeddedFont>
      <p:font typeface="Rubik Medium" panose="020B0604020202020204" charset="-79"/>
      <p:regular r:id="rId24"/>
      <p:bold r:id="rId25"/>
      <p:italic r:id="rId26"/>
      <p:boldItalic r:id="rId27"/>
    </p:embeddedFont>
    <p:embeddedFont>
      <p:font typeface="Rubik SemiBold" panose="020B0604020202020204" charset="-79"/>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leonardus-adi/"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drive.google.com/drive/folders/1AR4HnQEcchZtLGEKbxpFbU1HgZyBRtxP?usp=sharing" TargetMode="External"/><Relationship Id="rId5" Type="http://schemas.openxmlformats.org/officeDocument/2006/relationships/hyperlink" Target="https://github.com/Leonardus16/Rakamin-Project"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0"/>
            <a:ext cx="62391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4500" b="1" dirty="0">
                <a:solidFill>
                  <a:schemeClr val="lt1"/>
                </a:solidFill>
                <a:latin typeface="Rubik"/>
                <a:ea typeface="Rubik"/>
                <a:cs typeface="Rubik"/>
                <a:sym typeface="Rubik"/>
              </a:rPr>
              <a:t>DASHBOARD </a:t>
            </a:r>
            <a:endParaRPr sz="2000"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5120900" cy="954077"/>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chemeClr val="lt1"/>
                </a:solidFill>
                <a:latin typeface="Rubik Light"/>
                <a:ea typeface="Rubik Light"/>
                <a:cs typeface="Rubik Light"/>
                <a:sym typeface="Rubik Light"/>
              </a:rPr>
              <a:t>Leonardus A</a:t>
            </a:r>
            <a:r>
              <a:rPr lang="en-US" sz="3000" b="0" i="0" u="none" strike="noStrike" cap="none" dirty="0">
                <a:solidFill>
                  <a:schemeClr val="lt1"/>
                </a:solidFill>
                <a:latin typeface="Rubik Light"/>
                <a:ea typeface="Rubik Light"/>
                <a:cs typeface="Rubik Light"/>
                <a:sym typeface="Rubik Light"/>
              </a:rPr>
              <a:t>d</a:t>
            </a:r>
            <a:r>
              <a:rPr lang="en" sz="3000" b="0" i="0" u="none" strike="noStrike" cap="none" dirty="0">
                <a:solidFill>
                  <a:schemeClr val="lt1"/>
                </a:solidFill>
                <a:latin typeface="Rubik Light"/>
                <a:ea typeface="Rubik Light"/>
                <a:cs typeface="Rubik Light"/>
                <a:sym typeface="Rubik Light"/>
              </a:rPr>
              <a:t>i Widjayanto</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154" name="Google Shape;154;p8"/>
          <p:cNvSpPr/>
          <p:nvPr/>
        </p:nvSpPr>
        <p:spPr>
          <a:xfrm>
            <a:off x="4871775" y="4301225"/>
            <a:ext cx="1538100" cy="54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ubik Medium"/>
                <a:ea typeface="Rubik Medium"/>
                <a:cs typeface="Rubik Medium"/>
                <a:sym typeface="Rubik Medium"/>
              </a:rPr>
              <a:t>Logo Company</a:t>
            </a:r>
            <a:endParaRPr sz="1400" b="0" i="0" u="none" strike="noStrike" cap="none">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Rubik Medium"/>
                <a:ea typeface="Rubik Medium"/>
                <a:cs typeface="Rubik Medium"/>
                <a:sym typeface="Rubik Medium"/>
              </a:rPr>
              <a:t>Insert your photo here</a:t>
            </a:r>
            <a:endParaRPr sz="1400" b="0" i="0" u="none" strike="noStrike" cap="none" dirty="0">
              <a:solidFill>
                <a:srgbClr val="000000"/>
              </a:solidFill>
              <a:latin typeface="Rubik Medium"/>
              <a:ea typeface="Rubik Medium"/>
              <a:cs typeface="Rubik Medium"/>
              <a:sym typeface="Rubik Medium"/>
            </a:endParaRPr>
          </a:p>
        </p:txBody>
      </p:sp>
      <p:sp>
        <p:nvSpPr>
          <p:cNvPr id="76" name="Google Shape;76;p3"/>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latin typeface="Rubik SemiBold"/>
                <a:ea typeface="Rubik SemiBold"/>
                <a:cs typeface="Rubik SemiBold"/>
                <a:sym typeface="Rubik SemiBold"/>
              </a:rPr>
              <a:t>&lt;Leonardus Adi Widjayanto&gt;</a:t>
            </a:r>
            <a:endParaRPr sz="2000" b="0"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60417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solidFill>
                  <a:srgbClr val="019FAB"/>
                </a:solidFill>
                <a:latin typeface="Rubik SemiBold"/>
                <a:ea typeface="Rubik SemiBold"/>
                <a:cs typeface="Rubik SemiBold"/>
                <a:sym typeface="Rubik SemiBold"/>
              </a:rPr>
              <a:t>&lt;Student&gt;</a:t>
            </a:r>
            <a:endParaRPr sz="2000"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867250" y="2453075"/>
            <a:ext cx="3504600" cy="1962045"/>
          </a:xfrm>
          <a:prstGeom prst="rect">
            <a:avLst/>
          </a:prstGeom>
          <a:noFill/>
          <a:ln>
            <a:noFill/>
          </a:ln>
        </p:spPr>
        <p:txBody>
          <a:bodyPr spcFirstLastPara="1" wrap="square" lIns="91425" tIns="91425" rIns="91425" bIns="91425" anchor="t" anchorCtr="0">
            <a:spAutoFit/>
          </a:bodyPr>
          <a:lstStyle/>
          <a:p>
            <a:pPr algn="just">
              <a:lnSpc>
                <a:spcPct val="150000"/>
              </a:lnSpc>
              <a:buSzPts val="2000"/>
            </a:pPr>
            <a:r>
              <a:rPr lang="en-US" sz="1100" dirty="0">
                <a:solidFill>
                  <a:srgbClr val="000000"/>
                </a:solidFill>
                <a:effectLst/>
                <a:latin typeface="Calibri" panose="020F0502020204030204" pitchFamily="34" charset="0"/>
                <a:ea typeface="Calibri" panose="020F0502020204030204" pitchFamily="34" charset="0"/>
                <a:cs typeface="Garamond" panose="02020404030301010803" pitchFamily="18" charset="0"/>
              </a:rPr>
              <a:t>Undergraduate student of Informatics program in Telkom University. I’m enthusiastic to study in various field, especially things about tech and data. With a character who always works hard and has a high responsibility, I am eager to utilize my technical skills and knowledge to make meaningful contribution in a professional work.</a:t>
            </a:r>
            <a:endParaRPr lang="en-US" sz="1100" dirty="0">
              <a:solidFill>
                <a:srgbClr val="000000"/>
              </a:solidFill>
              <a:effectLst/>
              <a:latin typeface="Garamond" panose="02020404030301010803" pitchFamily="18" charset="0"/>
              <a:ea typeface="Garamond" panose="02020404030301010803" pitchFamily="18" charset="0"/>
              <a:cs typeface="Garamond" panose="02020404030301010803" pitchFamily="18" charset="0"/>
            </a:endParaRPr>
          </a:p>
          <a:p>
            <a:pPr marL="0" marR="0" lvl="0" indent="0" algn="just" rtl="0">
              <a:lnSpc>
                <a:spcPct val="150000"/>
              </a:lnSpc>
              <a:spcBef>
                <a:spcPts val="0"/>
              </a:spcBef>
              <a:spcAft>
                <a:spcPts val="0"/>
              </a:spcAft>
              <a:buClr>
                <a:srgbClr val="000000"/>
              </a:buClr>
              <a:buSzPts val="2000"/>
              <a:buFont typeface="Arial"/>
              <a:buNone/>
            </a:pPr>
            <a:endParaRPr sz="11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Bandung, Jawa Barat</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50550"/>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dirty="0">
                <a:latin typeface="Rubik Medium"/>
                <a:ea typeface="Rubik Medium"/>
                <a:cs typeface="Rubik Medium"/>
                <a:sym typeface="Rubik Medium"/>
                <a:hlinkClick r:id="rId8"/>
              </a:rPr>
              <a:t>https://www.linkedin.com/in/leonardus-adi/</a:t>
            </a:r>
            <a:r>
              <a:rPr lang="en-US" sz="1200" dirty="0">
                <a:latin typeface="Rubik Medium"/>
                <a:ea typeface="Rubik Medium"/>
                <a:cs typeface="Rubik Medium"/>
                <a:sym typeface="Rubik Medium"/>
              </a:rPr>
              <a:t> </a:t>
            </a:r>
            <a:endParaRPr lang="en-US" sz="1200" u="none" strike="noStrike" cap="none" dirty="0">
              <a:solidFill>
                <a:srgbClr val="000000"/>
              </a:solidFill>
              <a:latin typeface="Rubik Medium"/>
              <a:ea typeface="Rubik Medium"/>
              <a:cs typeface="Rubik Medium"/>
              <a:sym typeface="Rubik Medium"/>
            </a:endParaRPr>
          </a:p>
        </p:txBody>
      </p:sp>
      <p:pic>
        <p:nvPicPr>
          <p:cNvPr id="5" name="Picture 4" descr="A person in a white shirt&#10;&#10;Description automatically generated">
            <a:extLst>
              <a:ext uri="{FF2B5EF4-FFF2-40B4-BE49-F238E27FC236}">
                <a16:creationId xmlns:a16="http://schemas.microsoft.com/office/drawing/2014/main" id="{82BF728C-92A1-0D18-1A61-A75BC0558ED0}"/>
              </a:ext>
            </a:extLst>
          </p:cNvPr>
          <p:cNvPicPr>
            <a:picLocks noChangeAspect="1"/>
          </p:cNvPicPr>
          <p:nvPr/>
        </p:nvPicPr>
        <p:blipFill rotWithShape="1">
          <a:blip r:embed="rId9"/>
          <a:srcRect b="12910"/>
          <a:stretch/>
        </p:blipFill>
        <p:spPr>
          <a:xfrm>
            <a:off x="1113486" y="637453"/>
            <a:ext cx="2271977" cy="2967995"/>
          </a:xfrm>
          <a:prstGeom prst="rect">
            <a:avLst/>
          </a:prstGeom>
        </p:spPr>
      </p:pic>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leonardusadi16@gmail.com</a:t>
            </a:r>
            <a:endParaRPr sz="1200" u="none" strike="noStrike" cap="none" dirty="0">
              <a:solidFill>
                <a:srgbClr val="000000"/>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g265ee868302_0_13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g265ee868302_0_130"/>
          <p:cNvSpPr txBox="1"/>
          <p:nvPr/>
        </p:nvSpPr>
        <p:spPr>
          <a:xfrm>
            <a:off x="340500" y="1406350"/>
            <a:ext cx="8653200" cy="2124000"/>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&lt;course / certification 1&gt; | </a:t>
            </a:r>
            <a:r>
              <a:rPr lang="en" b="1" dirty="0">
                <a:solidFill>
                  <a:schemeClr val="accent5"/>
                </a:solidFill>
                <a:latin typeface="Rubik"/>
                <a:ea typeface="Rubik"/>
                <a:cs typeface="Rubik"/>
                <a:sym typeface="Rubik"/>
              </a:rPr>
              <a:t>&lt;link certificate&gt;							&lt;month, year&gt;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&lt;course / certification 2&gt; | </a:t>
            </a:r>
            <a:r>
              <a:rPr lang="en" b="1" dirty="0">
                <a:solidFill>
                  <a:schemeClr val="accent5"/>
                </a:solidFill>
                <a:latin typeface="Rubik"/>
                <a:ea typeface="Rubik"/>
                <a:cs typeface="Rubik"/>
                <a:sym typeface="Rubik"/>
              </a:rPr>
              <a:t>&lt;link certificate&gt;							&lt;month, year&gt;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&lt;course / certification 3&gt; | </a:t>
            </a:r>
            <a:r>
              <a:rPr lang="en" b="1" dirty="0">
                <a:solidFill>
                  <a:schemeClr val="accent5"/>
                </a:solidFill>
                <a:latin typeface="Rubik"/>
                <a:ea typeface="Rubik"/>
                <a:cs typeface="Rubik"/>
                <a:sym typeface="Rubik"/>
              </a:rPr>
              <a:t>&lt;link certificate&gt;							&lt;month, year&gt;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&lt;course / certification 4&gt; | </a:t>
            </a:r>
            <a:r>
              <a:rPr lang="en" b="1" dirty="0">
                <a:solidFill>
                  <a:schemeClr val="accent5"/>
                </a:solidFill>
                <a:latin typeface="Rubik"/>
                <a:ea typeface="Rubik"/>
                <a:cs typeface="Rubik"/>
                <a:sym typeface="Rubik"/>
              </a:rPr>
              <a:t>&lt;link certificate&gt;							&lt;month, year&gt;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&lt;course / certification 5&gt; | </a:t>
            </a:r>
            <a:r>
              <a:rPr lang="en" b="1" dirty="0">
                <a:solidFill>
                  <a:schemeClr val="accent5"/>
                </a:solidFill>
                <a:latin typeface="Rubik"/>
                <a:ea typeface="Rubik"/>
                <a:cs typeface="Rubik"/>
                <a:sym typeface="Rubik"/>
              </a:rPr>
              <a:t>&lt;link certificate&gt;							&lt;month, year&gt;</a:t>
            </a:r>
            <a:endParaRPr b="0" i="0" u="none" strike="noStrike" cap="none" dirty="0">
              <a:solidFill>
                <a:schemeClr val="accent5"/>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49"/>
            <a:ext cx="4794749" cy="1883562"/>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200" b="1" dirty="0">
                <a:latin typeface="Rubik"/>
                <a:ea typeface="Rubik"/>
                <a:cs typeface="Rubik"/>
                <a:sym typeface="Rubik"/>
              </a:rPr>
              <a:t>Kimia Farma merupakan salah satu perusahaan farmasi tersebar di Indonesia. Kimia Farma tidak hanya memproduksi dan mendistribusikan obat-obatan, namun juga mengoperasikan berbagai layanan kesehatan seperti apotek dan klinik yang tersebar di seluruh negeri. Kimia Farma berkomitmen pada inovasi dan penelitian produk, serta mengutamakan kualitas produk untuk memenuhi kebutuhan masyarakat di sektor kesehatan.</a:t>
            </a:r>
            <a:endParaRPr sz="1200" b="0"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499250" y="1456568"/>
            <a:ext cx="3104925" cy="1115175"/>
          </a:xfrm>
          <a:prstGeom prst="rect">
            <a:avLst/>
          </a:prstGeom>
          <a:noFill/>
          <a:ln>
            <a:noFill/>
          </a:ln>
        </p:spPr>
      </p:pic>
      <p:sp>
        <p:nvSpPr>
          <p:cNvPr id="104" name="Google Shape;104;p4"/>
          <p:cNvSpPr txBox="1"/>
          <p:nvPr/>
        </p:nvSpPr>
        <p:spPr>
          <a:xfrm>
            <a:off x="5355675" y="2691725"/>
            <a:ext cx="3567900" cy="369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200" b="1">
                <a:latin typeface="Rubik"/>
                <a:ea typeface="Rubik"/>
                <a:cs typeface="Rubik"/>
                <a:sym typeface="Rubik"/>
              </a:rPr>
              <a:t>&lt;gunakan logo ini sesuai kebutuhan&gt;</a:t>
            </a:r>
            <a:endParaRPr sz="1200" b="0" i="0" u="none" strike="noStrike" cap="none">
              <a:solidFill>
                <a:srgbClr val="000000"/>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Pada project ini kami melakukan analisis data mentah yang diberikan oleh pihak Kima Farma terkait data pemasaran pada tahun 2020-2023, disini kami melakukan analisis dengan platform BigQuery dan membuat visualisasinya dengan Looker studio.</a:t>
            </a:r>
            <a:endParaRPr sz="1200" b="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3" name="TextBox 2">
            <a:extLst>
              <a:ext uri="{FF2B5EF4-FFF2-40B4-BE49-F238E27FC236}">
                <a16:creationId xmlns:a16="http://schemas.microsoft.com/office/drawing/2014/main" id="{9F3AB6F8-C4E1-E504-B835-5A6BCE9084F8}"/>
              </a:ext>
            </a:extLst>
          </p:cNvPr>
          <p:cNvSpPr txBox="1"/>
          <p:nvPr/>
        </p:nvSpPr>
        <p:spPr>
          <a:xfrm>
            <a:off x="340500" y="4207986"/>
            <a:ext cx="8096364" cy="380169"/>
          </a:xfrm>
          <a:prstGeom prst="rect">
            <a:avLst/>
          </a:prstGeom>
          <a:noFill/>
        </p:spPr>
        <p:txBody>
          <a:bodyPr wrap="square">
            <a:spAutoFit/>
          </a:bodyPr>
          <a:lstStyle/>
          <a:p>
            <a:pPr marL="0" marR="0" lvl="0" indent="0" algn="just" rtl="0">
              <a:lnSpc>
                <a:spcPct val="150000"/>
              </a:lnSpc>
              <a:spcBef>
                <a:spcPts val="0"/>
              </a:spcBef>
              <a:spcAft>
                <a:spcPts val="0"/>
              </a:spcAft>
              <a:buClr>
                <a:schemeClr val="dk1"/>
              </a:buClr>
              <a:buSzPts val="1100"/>
              <a:buFont typeface="Arial"/>
              <a:buNone/>
            </a:pPr>
            <a:r>
              <a:rPr lang="en-US" sz="1400" b="1" dirty="0">
                <a:latin typeface="Rubik"/>
                <a:ea typeface="Rubik"/>
                <a:cs typeface="Rubik"/>
                <a:sym typeface="Rubik"/>
              </a:rPr>
              <a:t>Link GitHub : </a:t>
            </a:r>
            <a:r>
              <a:rPr lang="en-US" sz="1400" b="1" dirty="0">
                <a:latin typeface="Rubik"/>
                <a:ea typeface="Rubik"/>
                <a:cs typeface="Rubik"/>
                <a:sym typeface="Rubik"/>
                <a:hlinkClick r:id="rId5"/>
              </a:rPr>
              <a:t>https://github.com/Leonardus16/Rakamin-Project</a:t>
            </a:r>
            <a:r>
              <a:rPr lang="en-US" sz="1400" b="1" dirty="0">
                <a:latin typeface="Rubik"/>
                <a:ea typeface="Rubik"/>
                <a:cs typeface="Rubik"/>
                <a:sym typeface="Rubik"/>
              </a:rPr>
              <a:t> </a:t>
            </a:r>
            <a:endParaRPr lang="en-US" sz="1400" b="0" i="0" u="none" strike="noStrike" cap="none" dirty="0">
              <a:solidFill>
                <a:srgbClr val="000000"/>
              </a:solidFill>
              <a:latin typeface="Rubik"/>
              <a:ea typeface="Rubik"/>
              <a:cs typeface="Rubik"/>
              <a:sym typeface="Rubik"/>
            </a:endParaRPr>
          </a:p>
        </p:txBody>
      </p:sp>
      <p:sp>
        <p:nvSpPr>
          <p:cNvPr id="4" name="TextBox 3">
            <a:extLst>
              <a:ext uri="{FF2B5EF4-FFF2-40B4-BE49-F238E27FC236}">
                <a16:creationId xmlns:a16="http://schemas.microsoft.com/office/drawing/2014/main" id="{334D5A58-E652-B0E1-7184-DFE4738F2379}"/>
              </a:ext>
            </a:extLst>
          </p:cNvPr>
          <p:cNvSpPr txBox="1"/>
          <p:nvPr/>
        </p:nvSpPr>
        <p:spPr>
          <a:xfrm>
            <a:off x="340500" y="3684766"/>
            <a:ext cx="8222929" cy="523220"/>
          </a:xfrm>
          <a:prstGeom prst="rect">
            <a:avLst/>
          </a:prstGeom>
          <a:noFill/>
        </p:spPr>
        <p:txBody>
          <a:bodyPr wrap="square">
            <a:spAutoFit/>
          </a:bodyPr>
          <a:lstStyle/>
          <a:p>
            <a:r>
              <a:rPr lang="en-US" b="1" dirty="0"/>
              <a:t>Link Google Drive : </a:t>
            </a:r>
            <a:r>
              <a:rPr lang="en-US" b="1" dirty="0">
                <a:hlinkClick r:id="rId6"/>
              </a:rPr>
              <a:t>https://drive.google.com/drive/folders/1AR4HnQEcchZtLGEKbxpFbU1HgZyBRtxP?usp=sharing</a:t>
            </a:r>
            <a:r>
              <a:rPr lang="en-US" b="1"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121" name="Google Shape;121;g23ec2985a68_1_33"/>
          <p:cNvSpPr txBox="1"/>
          <p:nvPr/>
        </p:nvSpPr>
        <p:spPr>
          <a:xfrm>
            <a:off x="3904782" y="1446319"/>
            <a:ext cx="4166186" cy="203129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err="1">
                <a:solidFill>
                  <a:srgbClr val="000000"/>
                </a:solidFill>
                <a:latin typeface="Rubik"/>
                <a:ea typeface="Rubik"/>
                <a:cs typeface="Rubik"/>
                <a:sym typeface="Rubik"/>
              </a:rPr>
              <a:t>Mengimport</a:t>
            </a:r>
            <a:r>
              <a:rPr lang="en-US" sz="2000" b="0" i="0" u="none" strike="noStrike" cap="none" dirty="0">
                <a:solidFill>
                  <a:srgbClr val="000000"/>
                </a:solidFill>
                <a:latin typeface="Rubik"/>
                <a:ea typeface="Rubik"/>
                <a:cs typeface="Rubik"/>
                <a:sym typeface="Rubik"/>
              </a:rPr>
              <a:t> database </a:t>
            </a:r>
            <a:r>
              <a:rPr lang="en-US" sz="2000" b="0" i="0" u="none" strike="noStrike" cap="none" dirty="0" err="1">
                <a:solidFill>
                  <a:srgbClr val="000000"/>
                </a:solidFill>
                <a:latin typeface="Rubik"/>
                <a:ea typeface="Rubik"/>
                <a:cs typeface="Rubik"/>
                <a:sym typeface="Rubik"/>
              </a:rPr>
              <a:t>kf_final_transaction</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kf_inventory</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kf_kantor_cabang</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kf_product</a:t>
            </a:r>
            <a:r>
              <a:rPr lang="en-US" sz="2000" b="0" i="0" u="none" strike="noStrike" cap="none" dirty="0">
                <a:solidFill>
                  <a:srgbClr val="000000"/>
                </a:solidFill>
                <a:latin typeface="Rubik"/>
                <a:ea typeface="Rubik"/>
                <a:cs typeface="Rubik"/>
                <a:sym typeface="Rubik"/>
              </a:rPr>
              <a:t>.</a:t>
            </a:r>
            <a:endParaRPr sz="48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D5BFB589-B873-64C3-B0E6-E1EEB64B6399}"/>
              </a:ext>
            </a:extLst>
          </p:cNvPr>
          <p:cNvPicPr>
            <a:picLocks noChangeAspect="1"/>
          </p:cNvPicPr>
          <p:nvPr/>
        </p:nvPicPr>
        <p:blipFill>
          <a:blip r:embed="rId5"/>
          <a:stretch>
            <a:fillRect/>
          </a:stretch>
        </p:blipFill>
        <p:spPr>
          <a:xfrm>
            <a:off x="340500" y="941379"/>
            <a:ext cx="3223782" cy="4100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406401" y="4150162"/>
            <a:ext cx="6590071" cy="46163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B</a:t>
            </a:r>
            <a:r>
              <a:rPr lang="en-US" sz="1200" dirty="0">
                <a:solidFill>
                  <a:schemeClr val="dk1"/>
                </a:solidFill>
                <a:latin typeface="Rubik"/>
                <a:ea typeface="Rubik"/>
                <a:cs typeface="Rubik"/>
                <a:sym typeface="Rubik"/>
              </a:rPr>
              <a:t>e</a:t>
            </a:r>
            <a:r>
              <a:rPr lang="en" sz="1200" dirty="0">
                <a:solidFill>
                  <a:schemeClr val="dk1"/>
                </a:solidFill>
                <a:latin typeface="Rubik"/>
                <a:ea typeface="Rubik"/>
                <a:cs typeface="Rubik"/>
                <a:sym typeface="Rubik"/>
              </a:rPr>
              <a:t>rikut merupakan 50 data yang terlihat dari total tabel analisa.</a:t>
            </a:r>
            <a:endParaRPr sz="2000" dirty="0">
              <a:latin typeface="Rubik"/>
              <a:ea typeface="Rubik"/>
              <a:cs typeface="Rubik"/>
              <a:sym typeface="Rubik"/>
            </a:endParaRPr>
          </a:p>
        </p:txBody>
      </p:sp>
      <p:pic>
        <p:nvPicPr>
          <p:cNvPr id="3" name="Picture 2">
            <a:extLst>
              <a:ext uri="{FF2B5EF4-FFF2-40B4-BE49-F238E27FC236}">
                <a16:creationId xmlns:a16="http://schemas.microsoft.com/office/drawing/2014/main" id="{A19E8A48-4EC9-1897-6722-3B28D8DD9582}"/>
              </a:ext>
            </a:extLst>
          </p:cNvPr>
          <p:cNvPicPr>
            <a:picLocks noChangeAspect="1"/>
          </p:cNvPicPr>
          <p:nvPr/>
        </p:nvPicPr>
        <p:blipFill>
          <a:blip r:embed="rId5"/>
          <a:stretch>
            <a:fillRect/>
          </a:stretch>
        </p:blipFill>
        <p:spPr>
          <a:xfrm>
            <a:off x="406401" y="993338"/>
            <a:ext cx="7939314" cy="3061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09188" y="194977"/>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dirty="0">
                <a:latin typeface="Rubik"/>
                <a:ea typeface="Rubik"/>
                <a:cs typeface="Rubik"/>
                <a:sym typeface="Rubik"/>
              </a:rPr>
              <a:t>BigQuery Syntax</a:t>
            </a:r>
            <a:endParaRPr sz="27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AAD45349-5395-FFA1-6885-4342A692CB80}"/>
              </a:ext>
            </a:extLst>
          </p:cNvPr>
          <p:cNvPicPr>
            <a:picLocks noChangeAspect="1"/>
          </p:cNvPicPr>
          <p:nvPr/>
        </p:nvPicPr>
        <p:blipFill>
          <a:blip r:embed="rId5"/>
          <a:stretch>
            <a:fillRect/>
          </a:stretch>
        </p:blipFill>
        <p:spPr>
          <a:xfrm>
            <a:off x="307794" y="771456"/>
            <a:ext cx="2872131" cy="3694121"/>
          </a:xfrm>
          <a:prstGeom prst="rect">
            <a:avLst/>
          </a:prstGeom>
        </p:spPr>
      </p:pic>
      <p:pic>
        <p:nvPicPr>
          <p:cNvPr id="5" name="Picture 4">
            <a:extLst>
              <a:ext uri="{FF2B5EF4-FFF2-40B4-BE49-F238E27FC236}">
                <a16:creationId xmlns:a16="http://schemas.microsoft.com/office/drawing/2014/main" id="{1CD195EA-1921-B862-BA17-8B102B8B4C94}"/>
              </a:ext>
            </a:extLst>
          </p:cNvPr>
          <p:cNvPicPr>
            <a:picLocks noChangeAspect="1"/>
          </p:cNvPicPr>
          <p:nvPr/>
        </p:nvPicPr>
        <p:blipFill>
          <a:blip r:embed="rId6"/>
          <a:stretch>
            <a:fillRect/>
          </a:stretch>
        </p:blipFill>
        <p:spPr>
          <a:xfrm>
            <a:off x="3334519" y="771456"/>
            <a:ext cx="3401370" cy="2712056"/>
          </a:xfrm>
          <a:prstGeom prst="rect">
            <a:avLst/>
          </a:prstGeom>
        </p:spPr>
      </p:pic>
      <p:sp>
        <p:nvSpPr>
          <p:cNvPr id="7" name="TextBox 6">
            <a:extLst>
              <a:ext uri="{FF2B5EF4-FFF2-40B4-BE49-F238E27FC236}">
                <a16:creationId xmlns:a16="http://schemas.microsoft.com/office/drawing/2014/main" id="{43682F68-B585-0FBD-9EA2-D8B1F02CACDD}"/>
              </a:ext>
            </a:extLst>
          </p:cNvPr>
          <p:cNvSpPr txBox="1"/>
          <p:nvPr/>
        </p:nvSpPr>
        <p:spPr>
          <a:xfrm>
            <a:off x="3272585" y="3483512"/>
            <a:ext cx="5382983" cy="1724062"/>
          </a:xfrm>
          <a:prstGeom prst="rect">
            <a:avLst/>
          </a:prstGeom>
          <a:noFill/>
        </p:spPr>
        <p:txBody>
          <a:bodyPr wrap="square">
            <a:spAutoFit/>
          </a:bodyPr>
          <a:lstStyle/>
          <a:p>
            <a:pPr marL="0" lvl="0" indent="0" algn="l" rtl="0">
              <a:lnSpc>
                <a:spcPct val="150000"/>
              </a:lnSpc>
              <a:spcBef>
                <a:spcPts val="0"/>
              </a:spcBef>
              <a:spcAft>
                <a:spcPts val="0"/>
              </a:spcAft>
              <a:buClr>
                <a:schemeClr val="dk1"/>
              </a:buClr>
              <a:buSzPts val="5000"/>
              <a:buFont typeface="Arial"/>
              <a:buNone/>
            </a:pPr>
            <a:r>
              <a:rPr lang="en-US" sz="1200" dirty="0">
                <a:solidFill>
                  <a:schemeClr val="dk1"/>
                </a:solidFill>
                <a:latin typeface="Rubik"/>
                <a:ea typeface="Rubik"/>
                <a:cs typeface="Rubik"/>
                <a:sym typeface="Rubik"/>
              </a:rPr>
              <a:t>Kode SQL </a:t>
            </a:r>
            <a:r>
              <a:rPr lang="en-US" sz="1200" dirty="0" err="1">
                <a:solidFill>
                  <a:schemeClr val="dk1"/>
                </a:solidFill>
                <a:latin typeface="Rubik"/>
                <a:ea typeface="Rubik"/>
                <a:cs typeface="Rubik"/>
                <a:sym typeface="Rubik"/>
              </a:rPr>
              <a:t>tersebut</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membuat</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tabel</a:t>
            </a:r>
            <a:r>
              <a:rPr lang="en-US" sz="1200" dirty="0">
                <a:solidFill>
                  <a:schemeClr val="dk1"/>
                </a:solidFill>
                <a:latin typeface="Rubik"/>
                <a:ea typeface="Rubik"/>
                <a:cs typeface="Rubik"/>
                <a:sym typeface="Rubik"/>
              </a:rPr>
              <a:t> baru </a:t>
            </a:r>
            <a:r>
              <a:rPr lang="en-US" sz="1200" dirty="0" err="1">
                <a:solidFill>
                  <a:schemeClr val="dk1"/>
                </a:solidFill>
                <a:latin typeface="Rubik"/>
                <a:ea typeface="Rubik"/>
                <a:cs typeface="Rubik"/>
                <a:sym typeface="Rubik"/>
              </a:rPr>
              <a:t>bernama</a:t>
            </a:r>
            <a:r>
              <a:rPr lang="en-US" sz="1200" dirty="0">
                <a:solidFill>
                  <a:schemeClr val="dk1"/>
                </a:solidFill>
                <a:latin typeface="Rubik"/>
                <a:ea typeface="Rubik"/>
                <a:cs typeface="Rubik"/>
                <a:sym typeface="Rubik"/>
              </a:rPr>
              <a:t> kf_analisa1. </a:t>
            </a:r>
            <a:r>
              <a:rPr lang="en-US" sz="1200" dirty="0" err="1">
                <a:solidFill>
                  <a:schemeClr val="dk1"/>
                </a:solidFill>
                <a:latin typeface="Rubik"/>
                <a:ea typeface="Rubik"/>
                <a:cs typeface="Rubik"/>
                <a:sym typeface="Rubik"/>
              </a:rPr>
              <a:t>Tabel</a:t>
            </a:r>
            <a:r>
              <a:rPr lang="en-US" sz="1200" dirty="0">
                <a:solidFill>
                  <a:schemeClr val="dk1"/>
                </a:solidFill>
                <a:latin typeface="Rubik"/>
                <a:ea typeface="Rubik"/>
                <a:cs typeface="Rubik"/>
                <a:sym typeface="Rubik"/>
              </a:rPr>
              <a:t> baru ini </a:t>
            </a:r>
            <a:r>
              <a:rPr lang="en-US" sz="1200" dirty="0" err="1">
                <a:solidFill>
                  <a:schemeClr val="dk1"/>
                </a:solidFill>
                <a:latin typeface="Rubik"/>
                <a:ea typeface="Rubik"/>
                <a:cs typeface="Rubik"/>
                <a:sym typeface="Rubik"/>
              </a:rPr>
              <a:t>menggabungkan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informasi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transaksi</a:t>
            </a:r>
            <a:r>
              <a:rPr lang="en-US" sz="1200" dirty="0">
                <a:solidFill>
                  <a:schemeClr val="dk1"/>
                </a:solidFill>
                <a:latin typeface="Rubik"/>
                <a:ea typeface="Rubik"/>
                <a:cs typeface="Rubik"/>
                <a:sym typeface="Rubik"/>
              </a:rPr>
              <a:t>, seperti ID </a:t>
            </a:r>
            <a:r>
              <a:rPr lang="en-US" sz="1200" dirty="0" err="1">
                <a:solidFill>
                  <a:schemeClr val="dk1"/>
                </a:solidFill>
                <a:latin typeface="Rubik"/>
                <a:ea typeface="Rubik"/>
                <a:cs typeface="Rubik"/>
                <a:sym typeface="Rubik"/>
              </a:rPr>
              <a:t>transaksi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tanggal</a:t>
            </a:r>
            <a:r>
              <a:rPr lang="en-US" sz="1200" dirty="0">
                <a:solidFill>
                  <a:schemeClr val="dk1"/>
                </a:solidFill>
                <a:latin typeface="Rubik"/>
                <a:ea typeface="Rubik"/>
                <a:cs typeface="Rubik"/>
                <a:sym typeface="Rubik"/>
              </a:rPr>
              <a:t>, ID </a:t>
            </a:r>
            <a:r>
              <a:rPr lang="en-US" sz="1200" dirty="0" err="1">
                <a:solidFill>
                  <a:schemeClr val="dk1"/>
                </a:solidFill>
                <a:latin typeface="Rubik"/>
                <a:ea typeface="Rubik"/>
                <a:cs typeface="Rubik"/>
                <a:sym typeface="Rubik"/>
              </a:rPr>
              <a:t>cabang</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pelanggan</a:t>
            </a:r>
            <a:r>
              <a:rPr lang="en-US" sz="1200" dirty="0">
                <a:solidFill>
                  <a:schemeClr val="dk1"/>
                </a:solidFill>
                <a:latin typeface="Rubik"/>
                <a:ea typeface="Rubik"/>
                <a:cs typeface="Rubik"/>
                <a:sym typeface="Rubik"/>
              </a:rPr>
              <a:t>, dan </a:t>
            </a:r>
            <a:r>
              <a:rPr lang="en-US" sz="1200" dirty="0" err="1">
                <a:solidFill>
                  <a:schemeClr val="dk1"/>
                </a:solidFill>
                <a:latin typeface="Rubik"/>
                <a:ea typeface="Rubik"/>
                <a:cs typeface="Rubik"/>
                <a:sym typeface="Rubik"/>
              </a:rPr>
              <a:t>harga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produk</a:t>
            </a:r>
            <a:r>
              <a:rPr lang="en-US" sz="1200" dirty="0">
                <a:solidFill>
                  <a:schemeClr val="dk1"/>
                </a:solidFill>
                <a:latin typeface="Rubik"/>
                <a:ea typeface="Rubik"/>
                <a:cs typeface="Rubik"/>
                <a:sym typeface="Rubik"/>
              </a:rPr>
              <a:t> dengan </a:t>
            </a:r>
            <a:r>
              <a:rPr lang="en-US" sz="1200" dirty="0" err="1">
                <a:solidFill>
                  <a:schemeClr val="dk1"/>
                </a:solidFill>
                <a:latin typeface="Rubik"/>
                <a:ea typeface="Rubik"/>
                <a:cs typeface="Rubik"/>
                <a:sym typeface="Rubik"/>
              </a:rPr>
              <a:t>nama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produk</a:t>
            </a:r>
            <a:r>
              <a:rPr lang="en-US" sz="1200" dirty="0">
                <a:solidFill>
                  <a:schemeClr val="dk1"/>
                </a:solidFill>
                <a:latin typeface="Rubik"/>
                <a:ea typeface="Rubik"/>
                <a:cs typeface="Rubik"/>
                <a:sym typeface="Rubik"/>
              </a:rPr>
              <a:t> dari </a:t>
            </a:r>
            <a:r>
              <a:rPr lang="en-US" sz="1200" dirty="0" err="1">
                <a:solidFill>
                  <a:schemeClr val="dk1"/>
                </a:solidFill>
                <a:latin typeface="Rubik"/>
                <a:ea typeface="Rubik"/>
                <a:cs typeface="Rubik"/>
                <a:sym typeface="Rubik"/>
              </a:rPr>
              <a:t>tabel</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produk</a:t>
            </a:r>
            <a:r>
              <a:rPr lang="en-US" sz="1200" dirty="0">
                <a:solidFill>
                  <a:schemeClr val="dk1"/>
                </a:solidFill>
                <a:latin typeface="Rubik"/>
                <a:ea typeface="Rubik"/>
                <a:cs typeface="Rubik"/>
                <a:sym typeface="Rubik"/>
              </a:rPr>
              <a:t> dan </a:t>
            </a:r>
            <a:r>
              <a:rPr lang="en-US" sz="1200" dirty="0" err="1">
                <a:solidFill>
                  <a:schemeClr val="dk1"/>
                </a:solidFill>
                <a:latin typeface="Rubik"/>
                <a:ea typeface="Rubik"/>
                <a:cs typeface="Rubik"/>
                <a:sym typeface="Rubik"/>
              </a:rPr>
              <a:t>informasi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cabang</a:t>
            </a:r>
            <a:r>
              <a:rPr lang="en-US" sz="1200" dirty="0">
                <a:solidFill>
                  <a:schemeClr val="dk1"/>
                </a:solidFill>
                <a:latin typeface="Rubik"/>
                <a:ea typeface="Rubik"/>
                <a:cs typeface="Rubik"/>
                <a:sym typeface="Rubik"/>
              </a:rPr>
              <a:t> dari </a:t>
            </a:r>
            <a:r>
              <a:rPr lang="en-US" sz="1200" dirty="0" err="1">
                <a:solidFill>
                  <a:schemeClr val="dk1"/>
                </a:solidFill>
                <a:latin typeface="Rubik"/>
                <a:ea typeface="Rubik"/>
                <a:cs typeface="Rubik"/>
                <a:sym typeface="Rubik"/>
              </a:rPr>
              <a:t>tabel</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kantor</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cabang</a:t>
            </a:r>
            <a:r>
              <a:rPr lang="en-US" sz="1200" dirty="0">
                <a:solidFill>
                  <a:schemeClr val="dk1"/>
                </a:solidFill>
                <a:latin typeface="Rubik"/>
                <a:ea typeface="Rubik"/>
                <a:cs typeface="Rubik"/>
                <a:sym typeface="Rubik"/>
              </a:rPr>
              <a:t>. Hasil </a:t>
            </a:r>
            <a:r>
              <a:rPr lang="en-US" sz="1200" dirty="0" err="1">
                <a:solidFill>
                  <a:schemeClr val="dk1"/>
                </a:solidFill>
                <a:latin typeface="Rubik"/>
                <a:ea typeface="Rubik"/>
                <a:cs typeface="Rubik"/>
                <a:sym typeface="Rubik"/>
              </a:rPr>
              <a:t>akhirnya</a:t>
            </a:r>
            <a:r>
              <a:rPr lang="en-US" sz="1200" dirty="0">
                <a:solidFill>
                  <a:schemeClr val="dk1"/>
                </a:solidFill>
                <a:latin typeface="Rubik"/>
                <a:ea typeface="Rubik"/>
                <a:cs typeface="Rubik"/>
                <a:sym typeface="Rubik"/>
              </a:rPr>
              <a:t> adalah </a:t>
            </a:r>
            <a:r>
              <a:rPr lang="en-US" sz="1200" dirty="0" err="1">
                <a:solidFill>
                  <a:schemeClr val="dk1"/>
                </a:solidFill>
                <a:latin typeface="Rubik"/>
                <a:ea typeface="Rubik"/>
                <a:cs typeface="Rubik"/>
                <a:sym typeface="Rubik"/>
              </a:rPr>
              <a:t>tabel</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terintegrasi</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memudahkan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analisis</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penjualan</a:t>
            </a:r>
            <a:r>
              <a:rPr lang="en-US" sz="1200" dirty="0">
                <a:solidFill>
                  <a:schemeClr val="dk1"/>
                </a:solidFill>
                <a:latin typeface="Rubik"/>
                <a:ea typeface="Rubik"/>
                <a:cs typeface="Rubik"/>
                <a:sym typeface="Rubik"/>
              </a:rPr>
              <a:t> dan </a:t>
            </a:r>
            <a:r>
              <a:rPr lang="en-US" sz="1200" dirty="0" err="1">
                <a:solidFill>
                  <a:schemeClr val="dk1"/>
                </a:solidFill>
                <a:latin typeface="Rubik"/>
                <a:ea typeface="Rubik"/>
                <a:cs typeface="Rubik"/>
                <a:sym typeface="Rubik"/>
              </a:rPr>
              <a:t>profitabilitas</a:t>
            </a:r>
            <a:r>
              <a:rPr lang="en-US" sz="1200" dirty="0">
                <a:solidFill>
                  <a:schemeClr val="dk1"/>
                </a:solidFill>
                <a:latin typeface="Rubik"/>
                <a:ea typeface="Rubik"/>
                <a:cs typeface="Rubik"/>
                <a:sym typeface="Rubik"/>
              </a:rPr>
              <a:t>.</a:t>
            </a:r>
            <a:endParaRPr lang="en-US" sz="1200" dirty="0">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145" name="Google Shape;145;g23ec2985a68_1_56"/>
          <p:cNvSpPr txBox="1"/>
          <p:nvPr/>
        </p:nvSpPr>
        <p:spPr>
          <a:xfrm>
            <a:off x="5689600" y="1052338"/>
            <a:ext cx="3113900" cy="341629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US" sz="2000" dirty="0">
                <a:solidFill>
                  <a:schemeClr val="dk1"/>
                </a:solidFill>
                <a:latin typeface="Rubik"/>
                <a:ea typeface="Rubik"/>
                <a:cs typeface="Rubik"/>
                <a:sym typeface="Rubik"/>
              </a:rPr>
              <a:t>Disini </a:t>
            </a:r>
            <a:r>
              <a:rPr lang="en-US" sz="2000" dirty="0" err="1">
                <a:solidFill>
                  <a:schemeClr val="dk1"/>
                </a:solidFill>
                <a:latin typeface="Rubik"/>
                <a:ea typeface="Rubik"/>
                <a:cs typeface="Rubik"/>
                <a:sym typeface="Rubik"/>
              </a:rPr>
              <a:t>terdapat</a:t>
            </a:r>
            <a:r>
              <a:rPr lang="en-US" sz="2000" dirty="0">
                <a:solidFill>
                  <a:schemeClr val="dk1"/>
                </a:solidFill>
                <a:latin typeface="Rubik"/>
                <a:ea typeface="Rubik"/>
                <a:cs typeface="Rubik"/>
                <a:sym typeface="Rubik"/>
              </a:rPr>
              <a:t> total </a:t>
            </a:r>
            <a:r>
              <a:rPr lang="en-US" sz="2000" dirty="0" err="1">
                <a:solidFill>
                  <a:schemeClr val="dk1"/>
                </a:solidFill>
                <a:latin typeface="Rubik"/>
                <a:ea typeface="Rubik"/>
                <a:cs typeface="Rubik"/>
                <a:sym typeface="Rubik"/>
              </a:rPr>
              <a:t>transaksi</a:t>
            </a:r>
            <a:r>
              <a:rPr lang="en-US" sz="2000" dirty="0">
                <a:solidFill>
                  <a:schemeClr val="dk1"/>
                </a:solidFill>
                <a:latin typeface="Rubik"/>
                <a:ea typeface="Rubik"/>
                <a:cs typeface="Rubik"/>
                <a:sym typeface="Rubik"/>
              </a:rPr>
              <a:t> di setiap </a:t>
            </a:r>
            <a:r>
              <a:rPr lang="en-US" sz="2000" dirty="0" err="1">
                <a:solidFill>
                  <a:schemeClr val="dk1"/>
                </a:solidFill>
                <a:latin typeface="Rubik"/>
                <a:ea typeface="Rubik"/>
                <a:cs typeface="Rubik"/>
                <a:sym typeface="Rubik"/>
              </a:rPr>
              <a:t>provinsi</a:t>
            </a:r>
            <a:r>
              <a:rPr lang="en-US" sz="2000" dirty="0">
                <a:solidFill>
                  <a:schemeClr val="dk1"/>
                </a:solidFill>
                <a:latin typeface="Rubik"/>
                <a:ea typeface="Rubik"/>
                <a:cs typeface="Rubik"/>
                <a:sym typeface="Rubik"/>
              </a:rPr>
              <a:t>, net sales </a:t>
            </a:r>
            <a:r>
              <a:rPr lang="en-US" sz="2000" dirty="0" err="1">
                <a:solidFill>
                  <a:schemeClr val="dk1"/>
                </a:solidFill>
                <a:latin typeface="Rubik"/>
                <a:ea typeface="Rubik"/>
                <a:cs typeface="Rubik"/>
                <a:sym typeface="Rubik"/>
              </a:rPr>
              <a:t>cabang</a:t>
            </a:r>
            <a:r>
              <a:rPr lang="en-US" sz="2000" dirty="0">
                <a:solidFill>
                  <a:schemeClr val="dk1"/>
                </a:solidFill>
                <a:latin typeface="Rubik"/>
                <a:ea typeface="Rubik"/>
                <a:cs typeface="Rubik"/>
                <a:sym typeface="Rubik"/>
              </a:rPr>
              <a:t> </a:t>
            </a:r>
            <a:r>
              <a:rPr lang="en-US" sz="2000" dirty="0" err="1">
                <a:solidFill>
                  <a:schemeClr val="dk1"/>
                </a:solidFill>
                <a:latin typeface="Rubik"/>
                <a:ea typeface="Rubik"/>
                <a:cs typeface="Rubik"/>
                <a:sym typeface="Rubik"/>
              </a:rPr>
              <a:t>provinsi</a:t>
            </a:r>
            <a:r>
              <a:rPr lang="en-US" sz="2000" dirty="0">
                <a:solidFill>
                  <a:schemeClr val="dk1"/>
                </a:solidFill>
                <a:latin typeface="Rubik"/>
                <a:ea typeface="Rubik"/>
                <a:cs typeface="Rubik"/>
                <a:sym typeface="Rubik"/>
              </a:rPr>
              <a:t>, </a:t>
            </a:r>
            <a:r>
              <a:rPr lang="en-US" sz="2000" dirty="0" err="1">
                <a:solidFill>
                  <a:schemeClr val="dk1"/>
                </a:solidFill>
                <a:latin typeface="Rubik"/>
                <a:ea typeface="Rubik"/>
                <a:cs typeface="Rubik"/>
                <a:sym typeface="Rubik"/>
              </a:rPr>
              <a:t>pendapatan</a:t>
            </a:r>
            <a:r>
              <a:rPr lang="en-US" sz="2000" dirty="0">
                <a:solidFill>
                  <a:schemeClr val="dk1"/>
                </a:solidFill>
                <a:latin typeface="Rubik"/>
                <a:ea typeface="Rubik"/>
                <a:cs typeface="Rubik"/>
                <a:sym typeface="Rubik"/>
              </a:rPr>
              <a:t> Kimia </a:t>
            </a:r>
            <a:r>
              <a:rPr lang="en-US" sz="2000" dirty="0" err="1">
                <a:solidFill>
                  <a:schemeClr val="dk1"/>
                </a:solidFill>
                <a:latin typeface="Rubik"/>
                <a:ea typeface="Rubik"/>
                <a:cs typeface="Rubik"/>
                <a:sym typeface="Rubik"/>
              </a:rPr>
              <a:t>Farma</a:t>
            </a:r>
            <a:r>
              <a:rPr lang="en-US" sz="2000" dirty="0">
                <a:solidFill>
                  <a:schemeClr val="dk1"/>
                </a:solidFill>
                <a:latin typeface="Rubik"/>
                <a:ea typeface="Rubik"/>
                <a:cs typeface="Rubik"/>
                <a:sym typeface="Rubik"/>
              </a:rPr>
              <a:t> dari tahun ke tahun, dan </a:t>
            </a:r>
            <a:r>
              <a:rPr lang="en-US" sz="2000" dirty="0" err="1">
                <a:solidFill>
                  <a:schemeClr val="dk1"/>
                </a:solidFill>
                <a:latin typeface="Rubik"/>
                <a:ea typeface="Rubik"/>
                <a:cs typeface="Rubik"/>
                <a:sym typeface="Rubik"/>
              </a:rPr>
              <a:t>produk</a:t>
            </a:r>
            <a:r>
              <a:rPr lang="en-US" sz="2000" dirty="0">
                <a:solidFill>
                  <a:schemeClr val="dk1"/>
                </a:solidFill>
                <a:latin typeface="Rubik"/>
                <a:ea typeface="Rubik"/>
                <a:cs typeface="Rubik"/>
                <a:sym typeface="Rubik"/>
              </a:rPr>
              <a:t> </a:t>
            </a:r>
            <a:r>
              <a:rPr lang="en-US" sz="2000" dirty="0" err="1">
                <a:solidFill>
                  <a:schemeClr val="dk1"/>
                </a:solidFill>
                <a:latin typeface="Rubik"/>
                <a:ea typeface="Rubik"/>
                <a:cs typeface="Rubik"/>
                <a:sym typeface="Rubik"/>
              </a:rPr>
              <a:t>terlaris</a:t>
            </a:r>
            <a:r>
              <a:rPr lang="en-US" sz="2000" dirty="0">
                <a:solidFill>
                  <a:schemeClr val="dk1"/>
                </a:solidFill>
                <a:latin typeface="Rubik"/>
                <a:ea typeface="Rubik"/>
                <a:cs typeface="Rubik"/>
                <a:sym typeface="Rubik"/>
              </a:rPr>
              <a:t>.</a:t>
            </a:r>
            <a:endParaRPr sz="2000" dirty="0">
              <a:latin typeface="Rubik"/>
              <a:ea typeface="Rubik"/>
              <a:cs typeface="Rubik"/>
              <a:sym typeface="Rubik"/>
            </a:endParaRPr>
          </a:p>
        </p:txBody>
      </p:sp>
      <p:pic>
        <p:nvPicPr>
          <p:cNvPr id="3" name="Picture 2">
            <a:extLst>
              <a:ext uri="{FF2B5EF4-FFF2-40B4-BE49-F238E27FC236}">
                <a16:creationId xmlns:a16="http://schemas.microsoft.com/office/drawing/2014/main" id="{EE3F60D4-5657-D9C2-B1FE-834B3A260350}"/>
              </a:ext>
            </a:extLst>
          </p:cNvPr>
          <p:cNvPicPr>
            <a:picLocks noChangeAspect="1"/>
          </p:cNvPicPr>
          <p:nvPr/>
        </p:nvPicPr>
        <p:blipFill>
          <a:blip r:embed="rId5"/>
          <a:stretch>
            <a:fillRect/>
          </a:stretch>
        </p:blipFill>
        <p:spPr>
          <a:xfrm>
            <a:off x="457200" y="1052338"/>
            <a:ext cx="5018983" cy="374764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497</Words>
  <Application>Microsoft Office PowerPoint</Application>
  <PresentationFormat>On-screen Show (16:9)</PresentationFormat>
  <Paragraphs>32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Rubik SemiBold</vt:lpstr>
      <vt:lpstr>Arial</vt:lpstr>
      <vt:lpstr>Calibri</vt:lpstr>
      <vt:lpstr>Rubik Light</vt:lpstr>
      <vt:lpstr>Garamond</vt:lpstr>
      <vt:lpstr>Rubik</vt:lpstr>
      <vt:lpstr>Rubik Medium</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LEONARDUS ADI WIDJAYANTO</cp:lastModifiedBy>
  <cp:revision>3</cp:revision>
  <dcterms:modified xsi:type="dcterms:W3CDTF">2024-06-03T15:47:57Z</dcterms:modified>
</cp:coreProperties>
</file>